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C22"/>
    <a:srgbClr val="007A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10/07/43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10/07/43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10/07/43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10/07/43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10/07/43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10/07/43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10/07/43</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10/07/43</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10/07/43</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10/07/43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10/07/43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10/07/43</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hyperlink" Target="https://makeen.mlsd.gov.sa/"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1.xml"/><Relationship Id="rId3" Type="http://schemas.openxmlformats.org/officeDocument/2006/relationships/slide" Target="slide3.xml"/><Relationship Id="rId7" Type="http://schemas.openxmlformats.org/officeDocument/2006/relationships/slide" Target="slide4.xml"/><Relationship Id="rId12" Type="http://schemas.openxmlformats.org/officeDocument/2006/relationships/slide" Target="slide8.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5.xml"/><Relationship Id="rId5" Type="http://schemas.openxmlformats.org/officeDocument/2006/relationships/slide" Target="slide9.xml"/><Relationship Id="rId10" Type="http://schemas.openxmlformats.org/officeDocument/2006/relationships/slide" Target="slide13.xml"/><Relationship Id="rId4" Type="http://schemas.openxmlformats.org/officeDocument/2006/relationships/slide" Target="slide6.xml"/><Relationship Id="rId9" Type="http://schemas.openxmlformats.org/officeDocument/2006/relationships/slide" Target="slide10.xml"/><Relationship Id="rId14" Type="http://schemas.openxmlformats.org/officeDocument/2006/relationships/slide" Target="slide1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b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552" y="-168056"/>
            <a:ext cx="9937104" cy="7026056"/>
          </a:xfrm>
          <a:prstGeom prst="rect">
            <a:avLst/>
          </a:prstGeom>
          <a:noFill/>
          <a:extLst>
            <a:ext uri="{909E8E84-426E-40DD-AFC4-6F175D3DCCD1}">
              <a14:hiddenFill xmlns:a14="http://schemas.microsoft.com/office/drawing/2010/main">
                <a:solidFill>
                  <a:srgbClr val="FFFFFF"/>
                </a:solidFill>
              </a14:hiddenFill>
            </a:ext>
          </a:extLst>
        </p:spPr>
      </p:pic>
      <p:sp>
        <p:nvSpPr>
          <p:cNvPr id="3" name="عنوان فرعي 2"/>
          <p:cNvSpPr>
            <a:spLocks noGrp="1"/>
          </p:cNvSpPr>
          <p:nvPr>
            <p:ph type="subTitle" idx="1"/>
          </p:nvPr>
        </p:nvSpPr>
        <p:spPr>
          <a:xfrm>
            <a:off x="1043608" y="2420888"/>
            <a:ext cx="7304856" cy="2808312"/>
          </a:xfrm>
        </p:spPr>
        <p:txBody>
          <a:bodyPr>
            <a:normAutofit fontScale="85000" lnSpcReduction="20000"/>
          </a:bodyPr>
          <a:lstStyle/>
          <a:p>
            <a:pPr>
              <a:lnSpc>
                <a:spcPct val="170000"/>
              </a:lnSpc>
            </a:pPr>
            <a:r>
              <a:rPr lang="ar-SA" sz="8400" b="1" dirty="0">
                <a:solidFill>
                  <a:srgbClr val="004C22"/>
                </a:solidFill>
              </a:rPr>
              <a:t>12 مهمه في 100 </a:t>
            </a:r>
            <a:r>
              <a:rPr lang="ar-SA" sz="8400" b="1" dirty="0" smtClean="0">
                <a:solidFill>
                  <a:srgbClr val="004C22"/>
                </a:solidFill>
              </a:rPr>
              <a:t>يوم</a:t>
            </a:r>
          </a:p>
          <a:p>
            <a:pPr>
              <a:lnSpc>
                <a:spcPct val="170000"/>
              </a:lnSpc>
            </a:pPr>
            <a:r>
              <a:rPr lang="ar-SA" sz="4500" b="1" dirty="0" smtClean="0">
                <a:solidFill>
                  <a:schemeClr val="tx1"/>
                </a:solidFill>
              </a:rPr>
              <a:t>أ/ عبدالعال النجار</a:t>
            </a:r>
            <a:endParaRPr lang="ar-SA" sz="4500" b="1" dirty="0">
              <a:solidFill>
                <a:schemeClr val="tx1"/>
              </a:solidFill>
            </a:endParaRPr>
          </a:p>
        </p:txBody>
      </p:sp>
      <p:pic>
        <p:nvPicPr>
          <p:cNvPr id="1028" name="Picture 4" descr="C:\Users\Dell\Desktop\0.png"/>
          <p:cNvPicPr>
            <a:picLocks noChangeAspect="1" noChangeArrowheads="1"/>
          </p:cNvPicPr>
          <p:nvPr/>
        </p:nvPicPr>
        <p:blipFill>
          <a:blip r:embed="rId3">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3075789" y="114761"/>
            <a:ext cx="3186212" cy="31862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D:\الجمعية التعاونية\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3928" y="620688"/>
            <a:ext cx="1623042"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812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b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552" y="-168056"/>
            <a:ext cx="9937104" cy="7026056"/>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فرعي 1"/>
          <p:cNvSpPr>
            <a:spLocks noGrp="1"/>
          </p:cNvSpPr>
          <p:nvPr>
            <p:ph type="subTitle" idx="1"/>
          </p:nvPr>
        </p:nvSpPr>
        <p:spPr>
          <a:xfrm>
            <a:off x="3131840" y="1268760"/>
            <a:ext cx="5886654" cy="3960440"/>
          </a:xfrm>
        </p:spPr>
        <p:txBody>
          <a:bodyPr>
            <a:noAutofit/>
          </a:bodyPr>
          <a:lstStyle/>
          <a:p>
            <a:pPr>
              <a:lnSpc>
                <a:spcPct val="150000"/>
              </a:lnSpc>
            </a:pPr>
            <a:r>
              <a:rPr lang="ar-SA" sz="2400" b="1" dirty="0">
                <a:solidFill>
                  <a:srgbClr val="004C22"/>
                </a:solidFill>
              </a:rPr>
              <a:t>العنوان الوطني هو عنوان موَّحد وشامل معتمد بالمملكة العربية السعودية, ومطبق وفق أعلى المواصفات المعيارية والتقنية المعتمدة دولياً لدى اتحاد البريد العالمي, وأصبح لزاماً على كافة الأفراد والمنشآت داخل المملكة التسجيل في العنوان الوطني وتعد الخدمة متاحة للتسجيل الإلكتروني, وتدفع الجمعيات رسوم سنوية تقدر بحوالي (500) ريال.</a:t>
            </a:r>
            <a:endParaRPr lang="ar-SA" sz="2300" b="1" dirty="0">
              <a:solidFill>
                <a:srgbClr val="004C22"/>
              </a:solidFill>
            </a:endParaRPr>
          </a:p>
        </p:txBody>
      </p:sp>
      <p:sp>
        <p:nvSpPr>
          <p:cNvPr id="6" name="مستطيل 5"/>
          <p:cNvSpPr/>
          <p:nvPr/>
        </p:nvSpPr>
        <p:spPr>
          <a:xfrm>
            <a:off x="2699792" y="260039"/>
            <a:ext cx="3888432" cy="648072"/>
          </a:xfrm>
          <a:prstGeom prst="rect">
            <a:avLst/>
          </a:prstGeom>
          <a:solidFill>
            <a:srgbClr val="004C2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العنوان الوطني</a:t>
            </a:r>
          </a:p>
        </p:txBody>
      </p:sp>
      <p:pic>
        <p:nvPicPr>
          <p:cNvPr id="8194" name="Picture 2" descr="C:\Users\Dell\Desktop\Artboard-10@4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763" y="2203559"/>
            <a:ext cx="2190750" cy="22828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Dell\Desktop\calendar-icon-1487803_128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663" y="-58830"/>
            <a:ext cx="1494913" cy="1617488"/>
          </a:xfrm>
          <a:prstGeom prst="rect">
            <a:avLst/>
          </a:prstGeom>
          <a:noFill/>
          <a:extLst>
            <a:ext uri="{909E8E84-426E-40DD-AFC4-6F175D3DCCD1}">
              <a14:hiddenFill xmlns:a14="http://schemas.microsoft.com/office/drawing/2010/main">
                <a:solidFill>
                  <a:srgbClr val="FFFFFF"/>
                </a:solidFill>
              </a14:hiddenFill>
            </a:ext>
          </a:extLst>
        </p:spPr>
      </p:pic>
      <p:sp>
        <p:nvSpPr>
          <p:cNvPr id="8" name="عنوان فرعي 1"/>
          <p:cNvSpPr txBox="1">
            <a:spLocks/>
          </p:cNvSpPr>
          <p:nvPr/>
        </p:nvSpPr>
        <p:spPr>
          <a:xfrm>
            <a:off x="323529" y="582858"/>
            <a:ext cx="1280888" cy="829918"/>
          </a:xfrm>
          <a:prstGeom prst="rect">
            <a:avLst/>
          </a:prstGeom>
        </p:spPr>
        <p:txBody>
          <a:bodyPr vert="horz" lIns="91440" tIns="45720" rIns="91440" bIns="45720" rtlCol="1">
            <a:no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ar-SA" sz="2400" b="1" dirty="0" smtClean="0">
                <a:solidFill>
                  <a:srgbClr val="004C22"/>
                </a:solidFill>
              </a:rPr>
              <a:t>03</a:t>
            </a:r>
          </a:p>
          <a:p>
            <a:r>
              <a:rPr lang="ar-SA" sz="2000" b="1" dirty="0" smtClean="0">
                <a:solidFill>
                  <a:srgbClr val="004C22"/>
                </a:solidFill>
              </a:rPr>
              <a:t>يــــوم</a:t>
            </a:r>
            <a:endParaRPr lang="ar-SA" sz="2000" b="1" dirty="0">
              <a:solidFill>
                <a:srgbClr val="004C22"/>
              </a:solidFill>
            </a:endParaRPr>
          </a:p>
        </p:txBody>
      </p:sp>
    </p:spTree>
    <p:extLst>
      <p:ext uri="{BB962C8B-B14F-4D97-AF65-F5344CB8AC3E}">
        <p14:creationId xmlns:p14="http://schemas.microsoft.com/office/powerpoint/2010/main" val="1392943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b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552" y="-168056"/>
            <a:ext cx="9937104" cy="7026056"/>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فرعي 1"/>
          <p:cNvSpPr>
            <a:spLocks noGrp="1"/>
          </p:cNvSpPr>
          <p:nvPr>
            <p:ph type="subTitle" idx="1"/>
          </p:nvPr>
        </p:nvSpPr>
        <p:spPr>
          <a:xfrm>
            <a:off x="3059832" y="2372863"/>
            <a:ext cx="5886654" cy="1944216"/>
          </a:xfrm>
        </p:spPr>
        <p:txBody>
          <a:bodyPr>
            <a:noAutofit/>
          </a:bodyPr>
          <a:lstStyle/>
          <a:p>
            <a:pPr>
              <a:lnSpc>
                <a:spcPct val="150000"/>
              </a:lnSpc>
            </a:pPr>
            <a:r>
              <a:rPr lang="ar-SA" sz="2400" b="1" dirty="0">
                <a:solidFill>
                  <a:srgbClr val="004C22"/>
                </a:solidFill>
              </a:rPr>
              <a:t>يأتي فتح الحساب البنكي للجمعية الناشئة كأحد الخطوات الهامة بمرحلة التأسيس، وكما هو ميّسر لحياة كلاًّ من الأفراد والمنشآت</a:t>
            </a:r>
            <a:r>
              <a:rPr lang="ar-SA" sz="2400" b="1" dirty="0" smtClean="0">
                <a:solidFill>
                  <a:srgbClr val="004C22"/>
                </a:solidFill>
              </a:rPr>
              <a:t>.</a:t>
            </a:r>
            <a:endParaRPr lang="ar-SA" sz="2400" b="1" dirty="0">
              <a:solidFill>
                <a:srgbClr val="004C22"/>
              </a:solidFill>
            </a:endParaRPr>
          </a:p>
        </p:txBody>
      </p:sp>
      <p:sp>
        <p:nvSpPr>
          <p:cNvPr id="6" name="مستطيل 5"/>
          <p:cNvSpPr/>
          <p:nvPr/>
        </p:nvSpPr>
        <p:spPr>
          <a:xfrm>
            <a:off x="2699792" y="260039"/>
            <a:ext cx="3888432" cy="648072"/>
          </a:xfrm>
          <a:prstGeom prst="rect">
            <a:avLst/>
          </a:prstGeom>
          <a:solidFill>
            <a:srgbClr val="004C2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فتح الحساب البنكي</a:t>
            </a:r>
          </a:p>
        </p:txBody>
      </p:sp>
      <p:pic>
        <p:nvPicPr>
          <p:cNvPr id="9218" name="Picture 2" descr="C:\Users\Dell\Desktop\Artboard-4@4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132856"/>
            <a:ext cx="2190750" cy="22828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Dell\Desktop\calendar-icon-1487803_128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663" y="-58830"/>
            <a:ext cx="1494913" cy="1617488"/>
          </a:xfrm>
          <a:prstGeom prst="rect">
            <a:avLst/>
          </a:prstGeom>
          <a:noFill/>
          <a:extLst>
            <a:ext uri="{909E8E84-426E-40DD-AFC4-6F175D3DCCD1}">
              <a14:hiddenFill xmlns:a14="http://schemas.microsoft.com/office/drawing/2010/main">
                <a:solidFill>
                  <a:srgbClr val="FFFFFF"/>
                </a:solidFill>
              </a14:hiddenFill>
            </a:ext>
          </a:extLst>
        </p:spPr>
      </p:pic>
      <p:sp>
        <p:nvSpPr>
          <p:cNvPr id="8" name="عنوان فرعي 1"/>
          <p:cNvSpPr txBox="1">
            <a:spLocks/>
          </p:cNvSpPr>
          <p:nvPr/>
        </p:nvSpPr>
        <p:spPr>
          <a:xfrm>
            <a:off x="323529" y="582858"/>
            <a:ext cx="1280888" cy="829918"/>
          </a:xfrm>
          <a:prstGeom prst="rect">
            <a:avLst/>
          </a:prstGeom>
        </p:spPr>
        <p:txBody>
          <a:bodyPr vert="horz" lIns="91440" tIns="45720" rIns="91440" bIns="45720" rtlCol="1">
            <a:no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ar-SA" sz="2400" b="1" dirty="0" smtClean="0">
                <a:solidFill>
                  <a:srgbClr val="004C22"/>
                </a:solidFill>
              </a:rPr>
              <a:t>10</a:t>
            </a:r>
          </a:p>
          <a:p>
            <a:r>
              <a:rPr lang="ar-SA" sz="2000" b="1" dirty="0" smtClean="0">
                <a:solidFill>
                  <a:srgbClr val="004C22"/>
                </a:solidFill>
              </a:rPr>
              <a:t>يــــوم</a:t>
            </a:r>
            <a:endParaRPr lang="ar-SA" sz="2000" b="1" dirty="0">
              <a:solidFill>
                <a:srgbClr val="004C22"/>
              </a:solidFill>
            </a:endParaRPr>
          </a:p>
        </p:txBody>
      </p:sp>
    </p:spTree>
    <p:extLst>
      <p:ext uri="{BB962C8B-B14F-4D97-AF65-F5344CB8AC3E}">
        <p14:creationId xmlns:p14="http://schemas.microsoft.com/office/powerpoint/2010/main" val="1628608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b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552" y="-168056"/>
            <a:ext cx="9937104" cy="7026056"/>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فرعي 1"/>
          <p:cNvSpPr>
            <a:spLocks noGrp="1"/>
          </p:cNvSpPr>
          <p:nvPr>
            <p:ph type="subTitle" idx="1"/>
          </p:nvPr>
        </p:nvSpPr>
        <p:spPr>
          <a:xfrm>
            <a:off x="3257346" y="1052736"/>
            <a:ext cx="5886654" cy="4464495"/>
          </a:xfrm>
        </p:spPr>
        <p:txBody>
          <a:bodyPr>
            <a:noAutofit/>
          </a:bodyPr>
          <a:lstStyle/>
          <a:p>
            <a:pPr>
              <a:lnSpc>
                <a:spcPct val="150000"/>
              </a:lnSpc>
            </a:pPr>
            <a:r>
              <a:rPr lang="ar-SA" sz="2000" b="1" dirty="0">
                <a:solidFill>
                  <a:srgbClr val="004C22"/>
                </a:solidFill>
              </a:rPr>
              <a:t>من المعروف أنه لا يمكن أن يتصور أن تكون هناك نجاحات مؤسسية من غير موظفين يقفون وراء تلك النجاحات ، لذا يتوجب حرص مجلس الإدارة عند بدء عملية التوظيف اختيار الافراد الذين لديهم الخبرة و الشغف والقدرات لتأدية مهام العمل في الجمعية بنجاح وتلتزم “الجمعية” بضرورة التقيد بأنظمة الوزارة عند توظيف الطاقات البشرية المتخصصة في مجالات معينة ورئيسية مثل: المدير التنفيذي  أو المحاسب المالي أو مدير المشاريع أو -باحث أو أخصائي- </a:t>
            </a:r>
            <a:r>
              <a:rPr lang="ar-SA" sz="2000" b="1" dirty="0" err="1">
                <a:solidFill>
                  <a:srgbClr val="004C22"/>
                </a:solidFill>
              </a:rPr>
              <a:t>إجتماعي</a:t>
            </a:r>
            <a:r>
              <a:rPr lang="ar-SA" sz="2000" b="1" dirty="0">
                <a:solidFill>
                  <a:srgbClr val="004C22"/>
                </a:solidFill>
              </a:rPr>
              <a:t> أو مدير التطوع بما يلبي احتياج كل جمعية ويسهل طبيعة عملها ويساعدها على ترشيح الكفاءات المثلى.</a:t>
            </a:r>
          </a:p>
        </p:txBody>
      </p:sp>
      <p:sp>
        <p:nvSpPr>
          <p:cNvPr id="6" name="مستطيل 5"/>
          <p:cNvSpPr/>
          <p:nvPr/>
        </p:nvSpPr>
        <p:spPr>
          <a:xfrm>
            <a:off x="2699792" y="260039"/>
            <a:ext cx="3888432" cy="648072"/>
          </a:xfrm>
          <a:prstGeom prst="rect">
            <a:avLst/>
          </a:prstGeom>
          <a:solidFill>
            <a:srgbClr val="004C2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الموارد البشرية والاستقطاب</a:t>
            </a:r>
          </a:p>
        </p:txBody>
      </p:sp>
      <p:pic>
        <p:nvPicPr>
          <p:cNvPr id="10242" name="Picture 2" descr="C:\Users\Dell\Desktop\Artboard-15@4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988840"/>
            <a:ext cx="2190750" cy="22828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Dell\Desktop\calendar-icon-1487803_128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663" y="-58830"/>
            <a:ext cx="1494913" cy="1617488"/>
          </a:xfrm>
          <a:prstGeom prst="rect">
            <a:avLst/>
          </a:prstGeom>
          <a:noFill/>
          <a:extLst>
            <a:ext uri="{909E8E84-426E-40DD-AFC4-6F175D3DCCD1}">
              <a14:hiddenFill xmlns:a14="http://schemas.microsoft.com/office/drawing/2010/main">
                <a:solidFill>
                  <a:srgbClr val="FFFFFF"/>
                </a:solidFill>
              </a14:hiddenFill>
            </a:ext>
          </a:extLst>
        </p:spPr>
      </p:pic>
      <p:sp>
        <p:nvSpPr>
          <p:cNvPr id="8" name="عنوان فرعي 1"/>
          <p:cNvSpPr txBox="1">
            <a:spLocks/>
          </p:cNvSpPr>
          <p:nvPr/>
        </p:nvSpPr>
        <p:spPr>
          <a:xfrm>
            <a:off x="323529" y="582858"/>
            <a:ext cx="1280888" cy="829918"/>
          </a:xfrm>
          <a:prstGeom prst="rect">
            <a:avLst/>
          </a:prstGeom>
        </p:spPr>
        <p:txBody>
          <a:bodyPr vert="horz" lIns="91440" tIns="45720" rIns="91440" bIns="45720" rtlCol="1">
            <a:no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ar-SA" sz="2400" b="1" dirty="0" smtClean="0">
                <a:solidFill>
                  <a:srgbClr val="004C22"/>
                </a:solidFill>
              </a:rPr>
              <a:t>10</a:t>
            </a:r>
          </a:p>
          <a:p>
            <a:r>
              <a:rPr lang="ar-SA" sz="2000" b="1" dirty="0" smtClean="0">
                <a:solidFill>
                  <a:srgbClr val="004C22"/>
                </a:solidFill>
              </a:rPr>
              <a:t>يــــوم</a:t>
            </a:r>
            <a:endParaRPr lang="ar-SA" sz="2000" b="1" dirty="0">
              <a:solidFill>
                <a:srgbClr val="004C22"/>
              </a:solidFill>
            </a:endParaRPr>
          </a:p>
        </p:txBody>
      </p:sp>
    </p:spTree>
    <p:extLst>
      <p:ext uri="{BB962C8B-B14F-4D97-AF65-F5344CB8AC3E}">
        <p14:creationId xmlns:p14="http://schemas.microsoft.com/office/powerpoint/2010/main" val="1061281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b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552" y="-168056"/>
            <a:ext cx="9937104" cy="7026056"/>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فرعي 1"/>
          <p:cNvSpPr>
            <a:spLocks noGrp="1"/>
          </p:cNvSpPr>
          <p:nvPr>
            <p:ph type="subTitle" idx="1"/>
          </p:nvPr>
        </p:nvSpPr>
        <p:spPr>
          <a:xfrm>
            <a:off x="2592288" y="1196752"/>
            <a:ext cx="6588224" cy="4824536"/>
          </a:xfrm>
        </p:spPr>
        <p:txBody>
          <a:bodyPr>
            <a:noAutofit/>
          </a:bodyPr>
          <a:lstStyle/>
          <a:p>
            <a:pPr algn="r"/>
            <a:r>
              <a:rPr lang="ar-SA" sz="1800" b="1" dirty="0">
                <a:solidFill>
                  <a:srgbClr val="004C22"/>
                </a:solidFill>
              </a:rPr>
              <a:t>الأنظمة المحاسبية:</a:t>
            </a:r>
          </a:p>
          <a:p>
            <a:r>
              <a:rPr lang="ar-SA" sz="1800" b="1" dirty="0">
                <a:solidFill>
                  <a:srgbClr val="004C22"/>
                </a:solidFill>
              </a:rPr>
              <a:t>هي مجموعة من الطُرق التي تهتمّ بتسجيل وحفظ العمليات الماليّة وتدقيقها وتحليلها إلكترونياً ويساعد الجمعية في إنجاز أولى خطوات إدارة الشؤون المالية بالسنة الأولى وتساهم هذه الأنظمة باستخراج التقارير الدورية وايضاح الموقف المالي للجمعية خلال فترة زمنية معينة (ربع سنوية – نصف سنوية – سنوية).</a:t>
            </a:r>
          </a:p>
          <a:p>
            <a:pPr algn="r"/>
            <a:r>
              <a:rPr lang="ar-SA" sz="1800" b="1" dirty="0">
                <a:solidFill>
                  <a:srgbClr val="004C22"/>
                </a:solidFill>
              </a:rPr>
              <a:t>خطة تنمية الموارد المالية:</a:t>
            </a:r>
          </a:p>
          <a:p>
            <a:r>
              <a:rPr lang="ar-SA" sz="1800" b="1" dirty="0">
                <a:solidFill>
                  <a:srgbClr val="004C22"/>
                </a:solidFill>
              </a:rPr>
              <a:t>تعتبر عملية تنمية الموارد المالية خطوة استراتيجية لها أسسها وأساليبها العلمية التي يجب أن تتبعها “الجمعية الناشئة” كي تحقق الاستدامة المالية على المدى البعيد، ويجب على أعضاء مجلس إدارة الجمعية اعتماد خطة مبدئية لتنمية الموارد المالية تحتوي على مجالات عديده منها: (الشراكات/ </a:t>
            </a:r>
            <a:r>
              <a:rPr lang="ar-SA" sz="1800" b="1" dirty="0" err="1">
                <a:solidFill>
                  <a:srgbClr val="004C22"/>
                </a:solidFill>
              </a:rPr>
              <a:t>الرعايات</a:t>
            </a:r>
            <a:r>
              <a:rPr lang="ar-SA" sz="1800" b="1" dirty="0">
                <a:solidFill>
                  <a:srgbClr val="004C22"/>
                </a:solidFill>
              </a:rPr>
              <a:t>/ الصناديق الوقفية/ الصناديق الاستثمارية) وكذلك التركيز على الآتي: رسوم العضويات/ التبرعات/ أموال الزكاة/ دعم المؤسسات المانحة/ دعم القطاع الخاص من خلال برامج المسؤولية الاجتماعية/ عوائد الاستثمارات وعوائد الأوقاف/ المنح المقدمة من وزارة الموارد البشرية والتنمية الاجتماعية.</a:t>
            </a:r>
          </a:p>
        </p:txBody>
      </p:sp>
      <p:sp>
        <p:nvSpPr>
          <p:cNvPr id="6" name="مستطيل 5"/>
          <p:cNvSpPr/>
          <p:nvPr/>
        </p:nvSpPr>
        <p:spPr>
          <a:xfrm>
            <a:off x="2699792" y="260039"/>
            <a:ext cx="3888432" cy="648072"/>
          </a:xfrm>
          <a:prstGeom prst="rect">
            <a:avLst/>
          </a:prstGeom>
          <a:solidFill>
            <a:srgbClr val="004C2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t>موارد </a:t>
            </a:r>
            <a:r>
              <a:rPr lang="ar-SA" sz="2000" b="1" dirty="0"/>
              <a:t>الخطة المالية</a:t>
            </a:r>
          </a:p>
        </p:txBody>
      </p:sp>
      <p:pic>
        <p:nvPicPr>
          <p:cNvPr id="11266" name="Picture 2" descr="C:\Users\Dell\Desktop\Artboard-1@4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203559"/>
            <a:ext cx="2193925" cy="22828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Dell\Desktop\calendar-icon-1487803_128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663" y="-58830"/>
            <a:ext cx="1494913" cy="1617488"/>
          </a:xfrm>
          <a:prstGeom prst="rect">
            <a:avLst/>
          </a:prstGeom>
          <a:noFill/>
          <a:extLst>
            <a:ext uri="{909E8E84-426E-40DD-AFC4-6F175D3DCCD1}">
              <a14:hiddenFill xmlns:a14="http://schemas.microsoft.com/office/drawing/2010/main">
                <a:solidFill>
                  <a:srgbClr val="FFFFFF"/>
                </a:solidFill>
              </a14:hiddenFill>
            </a:ext>
          </a:extLst>
        </p:spPr>
      </p:pic>
      <p:sp>
        <p:nvSpPr>
          <p:cNvPr id="8" name="عنوان فرعي 1"/>
          <p:cNvSpPr txBox="1">
            <a:spLocks/>
          </p:cNvSpPr>
          <p:nvPr/>
        </p:nvSpPr>
        <p:spPr>
          <a:xfrm>
            <a:off x="323529" y="582858"/>
            <a:ext cx="1280888" cy="829918"/>
          </a:xfrm>
          <a:prstGeom prst="rect">
            <a:avLst/>
          </a:prstGeom>
        </p:spPr>
        <p:txBody>
          <a:bodyPr vert="horz" lIns="91440" tIns="45720" rIns="91440" bIns="45720" rtlCol="1">
            <a:no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ar-SA" sz="2400" b="1" dirty="0" smtClean="0">
                <a:solidFill>
                  <a:srgbClr val="004C22"/>
                </a:solidFill>
              </a:rPr>
              <a:t>14</a:t>
            </a:r>
          </a:p>
          <a:p>
            <a:r>
              <a:rPr lang="ar-SA" sz="2000" b="1" dirty="0" smtClean="0">
                <a:solidFill>
                  <a:srgbClr val="004C22"/>
                </a:solidFill>
              </a:rPr>
              <a:t>يــــوم</a:t>
            </a:r>
            <a:endParaRPr lang="ar-SA" sz="2000" b="1" dirty="0">
              <a:solidFill>
                <a:srgbClr val="004C22"/>
              </a:solidFill>
            </a:endParaRPr>
          </a:p>
        </p:txBody>
      </p:sp>
    </p:spTree>
    <p:extLst>
      <p:ext uri="{BB962C8B-B14F-4D97-AF65-F5344CB8AC3E}">
        <p14:creationId xmlns:p14="http://schemas.microsoft.com/office/powerpoint/2010/main" val="166115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b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552" y="-168056"/>
            <a:ext cx="9937104" cy="7026056"/>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فرعي 1"/>
          <p:cNvSpPr>
            <a:spLocks noGrp="1"/>
          </p:cNvSpPr>
          <p:nvPr>
            <p:ph type="subTitle" idx="1"/>
          </p:nvPr>
        </p:nvSpPr>
        <p:spPr>
          <a:xfrm>
            <a:off x="2267744" y="260648"/>
            <a:ext cx="6588224" cy="5544616"/>
          </a:xfrm>
        </p:spPr>
        <p:txBody>
          <a:bodyPr>
            <a:noAutofit/>
          </a:bodyPr>
          <a:lstStyle/>
          <a:p>
            <a:pPr algn="r"/>
            <a:r>
              <a:rPr lang="ar-SA" sz="1600" b="1" dirty="0">
                <a:solidFill>
                  <a:srgbClr val="004C22"/>
                </a:solidFill>
              </a:rPr>
              <a:t>موازنة تقديرية للسنة الأولى:</a:t>
            </a:r>
          </a:p>
          <a:p>
            <a:pPr algn="r"/>
            <a:r>
              <a:rPr lang="ar-SA" sz="1600" b="1" dirty="0">
                <a:solidFill>
                  <a:srgbClr val="004C22"/>
                </a:solidFill>
              </a:rPr>
              <a:t>الموازنة التقديرية للإيرادات والمصروفات:</a:t>
            </a:r>
          </a:p>
          <a:p>
            <a:pPr lvl="1" algn="r"/>
            <a:r>
              <a:rPr lang="ar-SA" sz="1600" b="1" dirty="0">
                <a:solidFill>
                  <a:srgbClr val="004C22"/>
                </a:solidFill>
              </a:rPr>
              <a:t>كشف يتم إعداده لمعرفة الأرباح أو الخسائر المتوقعة لفترة مالية قادمة، وذلك لتحصل إدارة الجمعية على الفرصة الزمنية الكافية للتخطيط واتخاذ الإجراءات المناسبة قبل المباشرة في تنفيذ الخطط المرسومة، ويجب اعتمادها من قبل أعضاء مجلس الإدارة.</a:t>
            </a:r>
          </a:p>
          <a:p>
            <a:pPr lvl="1" algn="r"/>
            <a:r>
              <a:rPr lang="ar-SA" sz="1600" b="1" dirty="0">
                <a:solidFill>
                  <a:srgbClr val="004C22"/>
                </a:solidFill>
              </a:rPr>
              <a:t>يتم إعداد الموازنة التقديرية وفقاً لمعايير </a:t>
            </a:r>
            <a:r>
              <a:rPr lang="ar-SA" sz="1600" b="1" dirty="0" err="1">
                <a:solidFill>
                  <a:srgbClr val="004C22"/>
                </a:solidFill>
              </a:rPr>
              <a:t>المنشأت</a:t>
            </a:r>
            <a:r>
              <a:rPr lang="ar-SA" sz="1600" b="1" dirty="0">
                <a:solidFill>
                  <a:srgbClr val="004C22"/>
                </a:solidFill>
              </a:rPr>
              <a:t> غير الهادفة للربح والمتعارف عليها.</a:t>
            </a:r>
          </a:p>
          <a:p>
            <a:pPr lvl="1" algn="r"/>
            <a:r>
              <a:rPr lang="ar-SA" sz="1600" b="1" dirty="0">
                <a:solidFill>
                  <a:srgbClr val="004C22"/>
                </a:solidFill>
              </a:rPr>
              <a:t>إعداد الموازنة يتطلب استخدام التقديرات والافتراضات للإيرادات والمصروفات المتوقعة خلال تلك السنة وبالرغم من أن هذه التقديرات مبنية على أفضل المعلومات المتوفرة حول الأنشطة إلا أن النتائج الفعلية قد تختلف عن هذه التقديرات.</a:t>
            </a:r>
          </a:p>
          <a:p>
            <a:pPr algn="r"/>
            <a:r>
              <a:rPr lang="ar-SA" sz="1600" b="1" dirty="0">
                <a:solidFill>
                  <a:srgbClr val="004C22"/>
                </a:solidFill>
              </a:rPr>
              <a:t>تعييين المحاسب:</a:t>
            </a:r>
          </a:p>
          <a:p>
            <a:pPr algn="r"/>
            <a:r>
              <a:rPr lang="ar-SA" sz="1600" b="1" dirty="0">
                <a:solidFill>
                  <a:srgbClr val="004C22"/>
                </a:solidFill>
              </a:rPr>
              <a:t>إن تعيين المحاسب أو إيجاد أنظمة محاسبية تسهل على “الجمعية” إجراءات مكتب المحاسب القانوني بالوزارة أثناء زيارته بعد مرور سنة مالية, ويشترط عند تعيين المحاسب الآتي:</a:t>
            </a:r>
          </a:p>
          <a:p>
            <a:pPr lvl="1" algn="r"/>
            <a:r>
              <a:rPr lang="ar-SA" sz="1600" b="1" dirty="0">
                <a:solidFill>
                  <a:srgbClr val="004C22"/>
                </a:solidFill>
              </a:rPr>
              <a:t>أن يكون المحاسب سعودي الجنسية.</a:t>
            </a:r>
          </a:p>
          <a:p>
            <a:pPr lvl="1" algn="r"/>
            <a:r>
              <a:rPr lang="ar-SA" sz="1600" b="1" dirty="0">
                <a:solidFill>
                  <a:srgbClr val="004C22"/>
                </a:solidFill>
              </a:rPr>
              <a:t>أن يكون المحاسب متفرغاً لأعمال الجمعية ويمارس العمل المحاسبي.</a:t>
            </a:r>
          </a:p>
          <a:p>
            <a:pPr lvl="1" algn="r"/>
            <a:r>
              <a:rPr lang="ar-SA" sz="1600" b="1" dirty="0">
                <a:solidFill>
                  <a:srgbClr val="004C22"/>
                </a:solidFill>
              </a:rPr>
              <a:t>أن يملك مؤهلاً مناسبا للعمل كمحاسب للجمعية (دبلوم محاسبة فأعلى).</a:t>
            </a:r>
          </a:p>
          <a:p>
            <a:pPr lvl="1" algn="r"/>
            <a:r>
              <a:rPr lang="ar-SA" sz="1600" b="1" dirty="0">
                <a:solidFill>
                  <a:srgbClr val="004C22"/>
                </a:solidFill>
              </a:rPr>
              <a:t>صورة محضر اجتماع مجلس الإدارة الذي جرى فيه الموافقة على تعيين المحاسب.</a:t>
            </a:r>
          </a:p>
          <a:p>
            <a:pPr lvl="1" algn="r"/>
            <a:r>
              <a:rPr lang="ar-SA" sz="1600" b="1" dirty="0">
                <a:solidFill>
                  <a:srgbClr val="004C22"/>
                </a:solidFill>
              </a:rPr>
              <a:t>موافقة الوزارة على تعيين المحاسب.</a:t>
            </a:r>
          </a:p>
          <a:p>
            <a:pPr lvl="1" algn="r"/>
            <a:r>
              <a:rPr lang="ar-SA" sz="1600" b="1" dirty="0">
                <a:solidFill>
                  <a:srgbClr val="004C22"/>
                </a:solidFill>
              </a:rPr>
              <a:t>تسجيل العمليات الحسابية يكون وفق الشجرة المحاسبية المعتمدة من قبل الوزارة يمكن الاطلاع عليها عبر الرابط التالي: </a:t>
            </a:r>
            <a:r>
              <a:rPr lang="en-US" sz="1600" b="1" dirty="0" smtClean="0">
                <a:solidFill>
                  <a:srgbClr val="004C22"/>
                </a:solidFill>
                <a:hlinkClick r:id="rId3"/>
              </a:rPr>
              <a:t>https</a:t>
            </a:r>
            <a:r>
              <a:rPr lang="en-US" sz="1600" b="1" dirty="0">
                <a:solidFill>
                  <a:srgbClr val="004C22"/>
                </a:solidFill>
                <a:hlinkClick r:id="rId3"/>
              </a:rPr>
              <a:t>://makeen.mlsd.gov.sa</a:t>
            </a:r>
            <a:r>
              <a:rPr lang="en-US" sz="1600" b="1" dirty="0" smtClean="0">
                <a:solidFill>
                  <a:srgbClr val="004C22"/>
                </a:solidFill>
                <a:hlinkClick r:id="rId3"/>
              </a:rPr>
              <a:t>/</a:t>
            </a:r>
            <a:r>
              <a:rPr lang="en-US" sz="1600" b="1" dirty="0" smtClean="0">
                <a:solidFill>
                  <a:srgbClr val="004C22"/>
                </a:solidFill>
              </a:rPr>
              <a:t>.</a:t>
            </a:r>
            <a:endParaRPr lang="en-US" sz="1600" b="1" dirty="0">
              <a:solidFill>
                <a:srgbClr val="004C22"/>
              </a:solidFill>
            </a:endParaRPr>
          </a:p>
        </p:txBody>
      </p:sp>
      <p:pic>
        <p:nvPicPr>
          <p:cNvPr id="11266" name="Picture 2" descr="C:\Users\Dell\Desktop\Artboard-1@4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2203559"/>
            <a:ext cx="2193925" cy="228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8277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b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552" y="-168056"/>
            <a:ext cx="9937104" cy="7026056"/>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فرعي 1"/>
          <p:cNvSpPr>
            <a:spLocks noGrp="1"/>
          </p:cNvSpPr>
          <p:nvPr>
            <p:ph type="subTitle" idx="1"/>
          </p:nvPr>
        </p:nvSpPr>
        <p:spPr>
          <a:xfrm>
            <a:off x="2555776" y="1457400"/>
            <a:ext cx="6413698" cy="3483768"/>
          </a:xfrm>
        </p:spPr>
        <p:txBody>
          <a:bodyPr>
            <a:noAutofit/>
          </a:bodyPr>
          <a:lstStyle/>
          <a:p>
            <a:pPr algn="r">
              <a:lnSpc>
                <a:spcPct val="150000"/>
              </a:lnSpc>
            </a:pPr>
            <a:r>
              <a:rPr lang="ar-SA" sz="2000" b="1" dirty="0">
                <a:solidFill>
                  <a:srgbClr val="004C22"/>
                </a:solidFill>
              </a:rPr>
              <a:t>يعمل أعضاء مجلس إدارة الجمعية على زيادة أعضاء “الجمعية العمومية” التي تعد أعلى سلطة في الجمعية مع مراعاة الأحكام الرقابية وصلاحيات الوزارة المشرفة كما ورد في البند التاسع عشر من الفصل الخامس من اللائحة التنفيذية لنظام الجمعيات والمؤسسات الأهلية 1437هـ, تتكون الجمعية العمومية من الأعضاء الجدد المؤازرين لرؤية الجمعية ورسالتها، ويكنّون الولاء والانتماء لها من المتخصصين أكاديمياً أو مهنياً بمجالها ومن أفراد المجتمع لدعم الجمعية مالياً عن طريق تسديد رسوم العضوية السنوية.</a:t>
            </a:r>
            <a:endParaRPr lang="en-US" sz="2000" b="1" dirty="0">
              <a:solidFill>
                <a:srgbClr val="004C22"/>
              </a:solidFill>
            </a:endParaRPr>
          </a:p>
        </p:txBody>
      </p:sp>
      <p:pic>
        <p:nvPicPr>
          <p:cNvPr id="12290" name="Picture 2" descr="C:\Users\Dell\Desktop\Artboard-2@4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03559"/>
            <a:ext cx="2190750" cy="2282825"/>
          </a:xfrm>
          <a:prstGeom prst="rect">
            <a:avLst/>
          </a:prstGeom>
          <a:noFill/>
          <a:extLst>
            <a:ext uri="{909E8E84-426E-40DD-AFC4-6F175D3DCCD1}">
              <a14:hiddenFill xmlns:a14="http://schemas.microsoft.com/office/drawing/2010/main">
                <a:solidFill>
                  <a:srgbClr val="FFFFFF"/>
                </a:solidFill>
              </a14:hiddenFill>
            </a:ext>
          </a:extLst>
        </p:spPr>
      </p:pic>
      <p:sp>
        <p:nvSpPr>
          <p:cNvPr id="6" name="مستطيل 5"/>
          <p:cNvSpPr/>
          <p:nvPr/>
        </p:nvSpPr>
        <p:spPr>
          <a:xfrm>
            <a:off x="2699792" y="260039"/>
            <a:ext cx="3888432" cy="648072"/>
          </a:xfrm>
          <a:prstGeom prst="rect">
            <a:avLst/>
          </a:prstGeom>
          <a:solidFill>
            <a:srgbClr val="004C2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زيادة </a:t>
            </a:r>
            <a:r>
              <a:rPr lang="ar-SA" sz="2000" b="1" dirty="0" smtClean="0"/>
              <a:t>أعضاء </a:t>
            </a:r>
            <a:r>
              <a:rPr lang="ar-SA" sz="2000" b="1" dirty="0"/>
              <a:t>الجمعية العمومية</a:t>
            </a:r>
          </a:p>
        </p:txBody>
      </p:sp>
      <p:pic>
        <p:nvPicPr>
          <p:cNvPr id="7" name="Picture 3" descr="C:\Users\Dell\Desktop\calendar-icon-1487803_128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663" y="-58830"/>
            <a:ext cx="1494913" cy="1617488"/>
          </a:xfrm>
          <a:prstGeom prst="rect">
            <a:avLst/>
          </a:prstGeom>
          <a:noFill/>
          <a:extLst>
            <a:ext uri="{909E8E84-426E-40DD-AFC4-6F175D3DCCD1}">
              <a14:hiddenFill xmlns:a14="http://schemas.microsoft.com/office/drawing/2010/main">
                <a:solidFill>
                  <a:srgbClr val="FFFFFF"/>
                </a:solidFill>
              </a14:hiddenFill>
            </a:ext>
          </a:extLst>
        </p:spPr>
      </p:pic>
      <p:sp>
        <p:nvSpPr>
          <p:cNvPr id="8" name="عنوان فرعي 1"/>
          <p:cNvSpPr txBox="1">
            <a:spLocks/>
          </p:cNvSpPr>
          <p:nvPr/>
        </p:nvSpPr>
        <p:spPr>
          <a:xfrm>
            <a:off x="323529" y="582858"/>
            <a:ext cx="1280888" cy="829918"/>
          </a:xfrm>
          <a:prstGeom prst="rect">
            <a:avLst/>
          </a:prstGeom>
        </p:spPr>
        <p:txBody>
          <a:bodyPr vert="horz" lIns="91440" tIns="45720" rIns="91440" bIns="45720" rtlCol="1">
            <a:no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ar-SA" sz="2400" b="1" dirty="0" smtClean="0">
                <a:solidFill>
                  <a:srgbClr val="004C22"/>
                </a:solidFill>
              </a:rPr>
              <a:t>14</a:t>
            </a:r>
          </a:p>
          <a:p>
            <a:r>
              <a:rPr lang="ar-SA" sz="2000" b="1" dirty="0" smtClean="0">
                <a:solidFill>
                  <a:srgbClr val="004C22"/>
                </a:solidFill>
              </a:rPr>
              <a:t>يــــوم</a:t>
            </a:r>
            <a:endParaRPr lang="ar-SA" sz="2000" b="1" dirty="0">
              <a:solidFill>
                <a:srgbClr val="004C22"/>
              </a:solidFill>
            </a:endParaRPr>
          </a:p>
        </p:txBody>
      </p:sp>
    </p:spTree>
    <p:extLst>
      <p:ext uri="{BB962C8B-B14F-4D97-AF65-F5344CB8AC3E}">
        <p14:creationId xmlns:p14="http://schemas.microsoft.com/office/powerpoint/2010/main" val="731598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b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552" y="-168056"/>
            <a:ext cx="9937104" cy="7026056"/>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hlinkClick r:id="rId3" action="ppaction://hlinksldjump"/>
          </p:cNvPr>
          <p:cNvSpPr/>
          <p:nvPr/>
        </p:nvSpPr>
        <p:spPr>
          <a:xfrm>
            <a:off x="6552220" y="1340768"/>
            <a:ext cx="2232248" cy="648072"/>
          </a:xfrm>
          <a:prstGeom prst="rect">
            <a:avLst/>
          </a:prstGeom>
          <a:solidFill>
            <a:srgbClr val="004C2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تأمين مقر </a:t>
            </a:r>
            <a:r>
              <a:rPr lang="ar-SA" b="1" dirty="0" smtClean="0"/>
              <a:t>للجمعية</a:t>
            </a:r>
            <a:endParaRPr lang="ar-SA" b="1" dirty="0"/>
          </a:p>
        </p:txBody>
      </p:sp>
      <p:sp>
        <p:nvSpPr>
          <p:cNvPr id="6" name="مستطيل 5">
            <a:hlinkClick r:id="rId4" action="ppaction://hlinksldjump"/>
          </p:cNvPr>
          <p:cNvSpPr/>
          <p:nvPr/>
        </p:nvSpPr>
        <p:spPr>
          <a:xfrm>
            <a:off x="6549133" y="2141240"/>
            <a:ext cx="2232248" cy="648072"/>
          </a:xfrm>
          <a:prstGeom prst="rect">
            <a:avLst/>
          </a:prstGeom>
          <a:solidFill>
            <a:srgbClr val="004C2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بناء الهوية البصرية</a:t>
            </a:r>
          </a:p>
        </p:txBody>
      </p:sp>
      <p:sp>
        <p:nvSpPr>
          <p:cNvPr id="7" name="مستطيل 6">
            <a:hlinkClick r:id="rId5" action="ppaction://hlinksldjump"/>
          </p:cNvPr>
          <p:cNvSpPr/>
          <p:nvPr/>
        </p:nvSpPr>
        <p:spPr>
          <a:xfrm>
            <a:off x="6546046" y="3020936"/>
            <a:ext cx="2232248" cy="648072"/>
          </a:xfrm>
          <a:prstGeom prst="rect">
            <a:avLst/>
          </a:prstGeom>
          <a:solidFill>
            <a:srgbClr val="004C2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فتح حساب في التأمينات الاجتماعية</a:t>
            </a:r>
          </a:p>
        </p:txBody>
      </p:sp>
      <p:sp>
        <p:nvSpPr>
          <p:cNvPr id="8" name="مستطيل 7">
            <a:hlinkClick r:id="rId6" action="ppaction://hlinksldjump"/>
          </p:cNvPr>
          <p:cNvSpPr/>
          <p:nvPr/>
        </p:nvSpPr>
        <p:spPr>
          <a:xfrm>
            <a:off x="6552220" y="3933056"/>
            <a:ext cx="2232248" cy="648072"/>
          </a:xfrm>
          <a:prstGeom prst="rect">
            <a:avLst/>
          </a:prstGeom>
          <a:solidFill>
            <a:srgbClr val="004C2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b="1" dirty="0"/>
              <a:t>الموارد البشرية والاستقطاب</a:t>
            </a:r>
          </a:p>
        </p:txBody>
      </p:sp>
      <p:sp>
        <p:nvSpPr>
          <p:cNvPr id="9" name="مستطيل 8">
            <a:hlinkClick r:id="rId7" action="ppaction://hlinksldjump"/>
          </p:cNvPr>
          <p:cNvSpPr/>
          <p:nvPr/>
        </p:nvSpPr>
        <p:spPr>
          <a:xfrm>
            <a:off x="3455876" y="1340768"/>
            <a:ext cx="2232248" cy="648072"/>
          </a:xfrm>
          <a:prstGeom prst="rect">
            <a:avLst/>
          </a:prstGeom>
          <a:solidFill>
            <a:srgbClr val="004C2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ar-SA" sz="1200" b="1" dirty="0"/>
              <a:t>التواصل مع الجهة المشرفة فنياً ومركز التنمية الاجتماعية</a:t>
            </a:r>
          </a:p>
        </p:txBody>
      </p:sp>
      <p:sp>
        <p:nvSpPr>
          <p:cNvPr id="10" name="مستطيل 9">
            <a:hlinkClick r:id="rId8" action="ppaction://hlinksldjump"/>
          </p:cNvPr>
          <p:cNvSpPr/>
          <p:nvPr/>
        </p:nvSpPr>
        <p:spPr>
          <a:xfrm>
            <a:off x="3452789" y="2141240"/>
            <a:ext cx="2232248" cy="648072"/>
          </a:xfrm>
          <a:prstGeom prst="rect">
            <a:avLst/>
          </a:prstGeom>
          <a:solidFill>
            <a:srgbClr val="004C2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t>إنشاء قنوات التواصل الاجتماعي</a:t>
            </a:r>
            <a:endParaRPr lang="ar-SA" b="1" dirty="0"/>
          </a:p>
        </p:txBody>
      </p:sp>
      <p:sp>
        <p:nvSpPr>
          <p:cNvPr id="11" name="مستطيل 10">
            <a:hlinkClick r:id="rId9" action="ppaction://hlinksldjump"/>
          </p:cNvPr>
          <p:cNvSpPr/>
          <p:nvPr/>
        </p:nvSpPr>
        <p:spPr>
          <a:xfrm>
            <a:off x="3449702" y="3020936"/>
            <a:ext cx="2232248" cy="648072"/>
          </a:xfrm>
          <a:prstGeom prst="rect">
            <a:avLst/>
          </a:prstGeom>
          <a:solidFill>
            <a:srgbClr val="004C2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العنوان الوطني</a:t>
            </a:r>
          </a:p>
        </p:txBody>
      </p:sp>
      <p:sp>
        <p:nvSpPr>
          <p:cNvPr id="12" name="مستطيل 11">
            <a:hlinkClick r:id="rId10" action="ppaction://hlinksldjump"/>
          </p:cNvPr>
          <p:cNvSpPr/>
          <p:nvPr/>
        </p:nvSpPr>
        <p:spPr>
          <a:xfrm>
            <a:off x="3455876" y="3933056"/>
            <a:ext cx="2232248" cy="648072"/>
          </a:xfrm>
          <a:prstGeom prst="rect">
            <a:avLst/>
          </a:prstGeom>
          <a:solidFill>
            <a:srgbClr val="004C2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الموارد </a:t>
            </a:r>
            <a:r>
              <a:rPr lang="ar-SA" b="1" dirty="0" smtClean="0"/>
              <a:t>والخطة </a:t>
            </a:r>
            <a:r>
              <a:rPr lang="ar-SA" b="1" dirty="0"/>
              <a:t>المالية</a:t>
            </a:r>
          </a:p>
        </p:txBody>
      </p:sp>
      <p:sp>
        <p:nvSpPr>
          <p:cNvPr id="13" name="مستطيل 12">
            <a:hlinkClick r:id="rId11" action="ppaction://hlinksldjump"/>
          </p:cNvPr>
          <p:cNvSpPr/>
          <p:nvPr/>
        </p:nvSpPr>
        <p:spPr>
          <a:xfrm>
            <a:off x="395536" y="1340768"/>
            <a:ext cx="2232248" cy="648072"/>
          </a:xfrm>
          <a:prstGeom prst="rect">
            <a:avLst/>
          </a:prstGeom>
          <a:solidFill>
            <a:srgbClr val="004C2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التوجه </a:t>
            </a:r>
            <a:r>
              <a:rPr lang="ar-SA" b="1" dirty="0" err="1"/>
              <a:t>الإستراتيجي</a:t>
            </a:r>
            <a:endParaRPr lang="ar-SA" b="1" dirty="0"/>
          </a:p>
        </p:txBody>
      </p:sp>
      <p:sp>
        <p:nvSpPr>
          <p:cNvPr id="14" name="مستطيل 13">
            <a:hlinkClick r:id="rId12" action="ppaction://hlinksldjump"/>
          </p:cNvPr>
          <p:cNvSpPr/>
          <p:nvPr/>
        </p:nvSpPr>
        <p:spPr>
          <a:xfrm>
            <a:off x="392449" y="2141240"/>
            <a:ext cx="2232248" cy="648072"/>
          </a:xfrm>
          <a:prstGeom prst="rect">
            <a:avLst/>
          </a:prstGeom>
          <a:solidFill>
            <a:srgbClr val="004C2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b="1" dirty="0"/>
              <a:t>الرقم الوطني الموحد 700</a:t>
            </a:r>
          </a:p>
        </p:txBody>
      </p:sp>
      <p:sp>
        <p:nvSpPr>
          <p:cNvPr id="15" name="مستطيل 14">
            <a:hlinkClick r:id="rId13" action="ppaction://hlinksldjump"/>
          </p:cNvPr>
          <p:cNvSpPr/>
          <p:nvPr/>
        </p:nvSpPr>
        <p:spPr>
          <a:xfrm>
            <a:off x="389362" y="3020936"/>
            <a:ext cx="2232248" cy="648072"/>
          </a:xfrm>
          <a:prstGeom prst="rect">
            <a:avLst/>
          </a:prstGeom>
          <a:solidFill>
            <a:srgbClr val="004C2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فتح الحساب البنكي</a:t>
            </a:r>
          </a:p>
        </p:txBody>
      </p:sp>
      <p:sp>
        <p:nvSpPr>
          <p:cNvPr id="16" name="مستطيل 15">
            <a:hlinkClick r:id="rId14" action="ppaction://hlinksldjump"/>
          </p:cNvPr>
          <p:cNvSpPr/>
          <p:nvPr/>
        </p:nvSpPr>
        <p:spPr>
          <a:xfrm>
            <a:off x="395536" y="3933056"/>
            <a:ext cx="2232248" cy="648072"/>
          </a:xfrm>
          <a:prstGeom prst="rect">
            <a:avLst/>
          </a:prstGeom>
          <a:solidFill>
            <a:srgbClr val="004C2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زيادة </a:t>
            </a:r>
            <a:r>
              <a:rPr lang="ar-SA" b="1" dirty="0" smtClean="0"/>
              <a:t>أعضاء </a:t>
            </a:r>
            <a:r>
              <a:rPr lang="ar-SA" b="1" dirty="0"/>
              <a:t>الجمعية العمومية</a:t>
            </a:r>
          </a:p>
        </p:txBody>
      </p:sp>
      <p:sp>
        <p:nvSpPr>
          <p:cNvPr id="4" name="مستطيل مستدير الزوايا 3"/>
          <p:cNvSpPr/>
          <p:nvPr/>
        </p:nvSpPr>
        <p:spPr>
          <a:xfrm>
            <a:off x="2195736" y="316969"/>
            <a:ext cx="5184576" cy="648072"/>
          </a:xfrm>
          <a:prstGeom prst="roundRect">
            <a:avLst/>
          </a:prstGeom>
          <a:solidFill>
            <a:srgbClr val="004C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70000"/>
              </a:lnSpc>
            </a:pPr>
            <a:r>
              <a:rPr lang="ar-SA" sz="2800" b="1" dirty="0" smtClean="0">
                <a:solidFill>
                  <a:schemeClr val="bg1"/>
                </a:solidFill>
              </a:rPr>
              <a:t>12 مهمه في 100 يوم</a:t>
            </a:r>
            <a:endParaRPr lang="ar-SA" sz="2800" b="1" dirty="0">
              <a:solidFill>
                <a:schemeClr val="bg1"/>
              </a:solidFill>
            </a:endParaRPr>
          </a:p>
        </p:txBody>
      </p:sp>
    </p:spTree>
    <p:extLst>
      <p:ext uri="{BB962C8B-B14F-4D97-AF65-F5344CB8AC3E}">
        <p14:creationId xmlns:p14="http://schemas.microsoft.com/office/powerpoint/2010/main" val="214409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b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552" y="-168056"/>
            <a:ext cx="9937104" cy="7026056"/>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فرعي 1"/>
          <p:cNvSpPr>
            <a:spLocks noGrp="1"/>
          </p:cNvSpPr>
          <p:nvPr>
            <p:ph type="subTitle" idx="1"/>
          </p:nvPr>
        </p:nvSpPr>
        <p:spPr>
          <a:xfrm>
            <a:off x="3203848" y="1196752"/>
            <a:ext cx="5688632" cy="4032448"/>
          </a:xfrm>
        </p:spPr>
        <p:txBody>
          <a:bodyPr>
            <a:normAutofit fontScale="92500" lnSpcReduction="10000"/>
          </a:bodyPr>
          <a:lstStyle/>
          <a:p>
            <a:pPr>
              <a:lnSpc>
                <a:spcPct val="150000"/>
              </a:lnSpc>
            </a:pPr>
            <a:r>
              <a:rPr lang="ar-SA" b="1" dirty="0">
                <a:solidFill>
                  <a:srgbClr val="004C22"/>
                </a:solidFill>
              </a:rPr>
              <a:t>عند البدء في تأسيس الجمعية يتم البحث عن مقرّ رئيس ملائم لاحتياجاتها، وعند بدء البحث عن المقر يلزم بذل الجهد للتوصل إلى أفضل الخيارات المتاحة ويستدعي ذلك الدراية الكافية في دقة البحث حسب اعتبارات ومعايير يضعها مجلس إدارة الجمعية.</a:t>
            </a:r>
          </a:p>
        </p:txBody>
      </p:sp>
      <p:sp>
        <p:nvSpPr>
          <p:cNvPr id="6" name="مستطيل 5"/>
          <p:cNvSpPr/>
          <p:nvPr/>
        </p:nvSpPr>
        <p:spPr>
          <a:xfrm>
            <a:off x="3455876" y="260648"/>
            <a:ext cx="2232248" cy="648072"/>
          </a:xfrm>
          <a:prstGeom prst="rect">
            <a:avLst/>
          </a:prstGeom>
          <a:solidFill>
            <a:srgbClr val="004C2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تأمين مقر </a:t>
            </a:r>
            <a:r>
              <a:rPr lang="ar-SA" b="1" dirty="0" smtClean="0"/>
              <a:t>للجمعية</a:t>
            </a:r>
            <a:endParaRPr lang="ar-SA" b="1" dirty="0"/>
          </a:p>
        </p:txBody>
      </p:sp>
      <p:pic>
        <p:nvPicPr>
          <p:cNvPr id="2050" name="Picture 2" descr="C:\Users\Dell\Desktop\Artboard-17@4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060848"/>
            <a:ext cx="2190750" cy="22828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Dell\Desktop\calendar-icon-1487803_128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663" y="-58830"/>
            <a:ext cx="1494913" cy="1617488"/>
          </a:xfrm>
          <a:prstGeom prst="rect">
            <a:avLst/>
          </a:prstGeom>
          <a:noFill/>
          <a:extLst>
            <a:ext uri="{909E8E84-426E-40DD-AFC4-6F175D3DCCD1}">
              <a14:hiddenFill xmlns:a14="http://schemas.microsoft.com/office/drawing/2010/main">
                <a:solidFill>
                  <a:srgbClr val="FFFFFF"/>
                </a:solidFill>
              </a14:hiddenFill>
            </a:ext>
          </a:extLst>
        </p:spPr>
      </p:pic>
      <p:sp>
        <p:nvSpPr>
          <p:cNvPr id="10" name="عنوان فرعي 1"/>
          <p:cNvSpPr txBox="1">
            <a:spLocks/>
          </p:cNvSpPr>
          <p:nvPr/>
        </p:nvSpPr>
        <p:spPr>
          <a:xfrm>
            <a:off x="323529" y="582858"/>
            <a:ext cx="1280888" cy="829918"/>
          </a:xfrm>
          <a:prstGeom prst="rect">
            <a:avLst/>
          </a:prstGeom>
        </p:spPr>
        <p:txBody>
          <a:bodyPr vert="horz" lIns="91440" tIns="45720" rIns="91440" bIns="45720" rtlCol="1">
            <a:no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ar-SA" sz="2400" b="1" dirty="0" smtClean="0">
                <a:solidFill>
                  <a:srgbClr val="004C22"/>
                </a:solidFill>
              </a:rPr>
              <a:t>20</a:t>
            </a:r>
          </a:p>
          <a:p>
            <a:r>
              <a:rPr lang="ar-SA" sz="2000" b="1" dirty="0" smtClean="0">
                <a:solidFill>
                  <a:srgbClr val="004C22"/>
                </a:solidFill>
              </a:rPr>
              <a:t>يــــوم</a:t>
            </a:r>
            <a:endParaRPr lang="ar-SA" sz="2000" b="1" dirty="0">
              <a:solidFill>
                <a:srgbClr val="004C22"/>
              </a:solidFill>
            </a:endParaRPr>
          </a:p>
        </p:txBody>
      </p:sp>
    </p:spTree>
    <p:extLst>
      <p:ext uri="{BB962C8B-B14F-4D97-AF65-F5344CB8AC3E}">
        <p14:creationId xmlns:p14="http://schemas.microsoft.com/office/powerpoint/2010/main" val="770442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b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552" y="-168056"/>
            <a:ext cx="9937104" cy="7026056"/>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فرعي 1"/>
          <p:cNvSpPr>
            <a:spLocks noGrp="1"/>
          </p:cNvSpPr>
          <p:nvPr>
            <p:ph type="subTitle" idx="1"/>
          </p:nvPr>
        </p:nvSpPr>
        <p:spPr>
          <a:xfrm>
            <a:off x="3329862" y="1484784"/>
            <a:ext cx="5688632" cy="4032448"/>
          </a:xfrm>
        </p:spPr>
        <p:txBody>
          <a:bodyPr>
            <a:normAutofit/>
          </a:bodyPr>
          <a:lstStyle/>
          <a:p>
            <a:pPr>
              <a:lnSpc>
                <a:spcPct val="150000"/>
              </a:lnSpc>
            </a:pPr>
            <a:r>
              <a:rPr lang="ar-SA" b="1" dirty="0">
                <a:solidFill>
                  <a:srgbClr val="004C22"/>
                </a:solidFill>
              </a:rPr>
              <a:t>يعتبر التواصل مع الجهة المشرفة فنياً ومركز التنمية الاجتماعية خطوة مهمة لمعرفة الخدمات المقدمة من قبلهم ويساعد الجمعية على تنفيذ وتسهيل أعمالها بشكل نظامي .</a:t>
            </a:r>
          </a:p>
        </p:txBody>
      </p:sp>
      <p:sp>
        <p:nvSpPr>
          <p:cNvPr id="6" name="مستطيل 5"/>
          <p:cNvSpPr/>
          <p:nvPr/>
        </p:nvSpPr>
        <p:spPr>
          <a:xfrm>
            <a:off x="2969822" y="260039"/>
            <a:ext cx="3204356" cy="648072"/>
          </a:xfrm>
          <a:prstGeom prst="rect">
            <a:avLst/>
          </a:prstGeom>
          <a:solidFill>
            <a:srgbClr val="004C2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التواصل مع الجهة المشرفة فنياً ومركز التنمية الاجتماعية</a:t>
            </a:r>
          </a:p>
        </p:txBody>
      </p:sp>
      <p:pic>
        <p:nvPicPr>
          <p:cNvPr id="8" name="Picture 3" descr="C:\Users\Dell\Desktop\calendar-icon-1487803_128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663" y="-58830"/>
            <a:ext cx="1494913" cy="1617488"/>
          </a:xfrm>
          <a:prstGeom prst="rect">
            <a:avLst/>
          </a:prstGeom>
          <a:noFill/>
          <a:extLst>
            <a:ext uri="{909E8E84-426E-40DD-AFC4-6F175D3DCCD1}">
              <a14:hiddenFill xmlns:a14="http://schemas.microsoft.com/office/drawing/2010/main">
                <a:solidFill>
                  <a:srgbClr val="FFFFFF"/>
                </a:solidFill>
              </a14:hiddenFill>
            </a:ext>
          </a:extLst>
        </p:spPr>
      </p:pic>
      <p:sp>
        <p:nvSpPr>
          <p:cNvPr id="9" name="عنوان فرعي 1"/>
          <p:cNvSpPr txBox="1">
            <a:spLocks/>
          </p:cNvSpPr>
          <p:nvPr/>
        </p:nvSpPr>
        <p:spPr>
          <a:xfrm>
            <a:off x="323529" y="582858"/>
            <a:ext cx="1280888" cy="829918"/>
          </a:xfrm>
          <a:prstGeom prst="rect">
            <a:avLst/>
          </a:prstGeom>
        </p:spPr>
        <p:txBody>
          <a:bodyPr vert="horz" lIns="91440" tIns="45720" rIns="91440" bIns="45720" rtlCol="1">
            <a:no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ar-SA" sz="2400" b="1" dirty="0" smtClean="0">
                <a:solidFill>
                  <a:srgbClr val="004C22"/>
                </a:solidFill>
              </a:rPr>
              <a:t>02</a:t>
            </a:r>
          </a:p>
          <a:p>
            <a:r>
              <a:rPr lang="ar-SA" sz="2000" b="1" dirty="0" smtClean="0">
                <a:solidFill>
                  <a:srgbClr val="004C22"/>
                </a:solidFill>
              </a:rPr>
              <a:t>يــــوم</a:t>
            </a:r>
            <a:endParaRPr lang="ar-SA" sz="2000" b="1" dirty="0">
              <a:solidFill>
                <a:srgbClr val="004C22"/>
              </a:solidFill>
            </a:endParaRPr>
          </a:p>
        </p:txBody>
      </p:sp>
      <p:pic>
        <p:nvPicPr>
          <p:cNvPr id="3" name="Picture 2" descr="C:\Users\Dell\Desktop\التواصل.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1880030"/>
            <a:ext cx="3069362" cy="2917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843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b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552" y="-168056"/>
            <a:ext cx="9937104" cy="7026056"/>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فرعي 1"/>
          <p:cNvSpPr>
            <a:spLocks noGrp="1"/>
          </p:cNvSpPr>
          <p:nvPr>
            <p:ph type="subTitle" idx="1"/>
          </p:nvPr>
        </p:nvSpPr>
        <p:spPr>
          <a:xfrm>
            <a:off x="3329862" y="1484784"/>
            <a:ext cx="5688632" cy="4032448"/>
          </a:xfrm>
        </p:spPr>
        <p:txBody>
          <a:bodyPr>
            <a:normAutofit fontScale="77500" lnSpcReduction="20000"/>
          </a:bodyPr>
          <a:lstStyle/>
          <a:p>
            <a:pPr>
              <a:lnSpc>
                <a:spcPct val="150000"/>
              </a:lnSpc>
            </a:pPr>
            <a:r>
              <a:rPr lang="ar-SA" b="1" dirty="0">
                <a:solidFill>
                  <a:srgbClr val="004C22"/>
                </a:solidFill>
              </a:rPr>
              <a:t>يتم العمل  على رسم توجهات الجمعية الاستراتيجية وصياغتها حسب متطلبات المرحلة الحالية (التأسيس) وبما يخدم عمل الجمعية خلال السنوات الأولى حيث يتضمن التوجه الاستراتيجي كلٍ من الرؤية والرسالة والقيم والغايات والأهداف الاستراتيجية للجمعية، كما يشتمل على معايير الأداء ومؤشرات القياس والمبادرات التنفيذية الخاصة بالجمعية.</a:t>
            </a:r>
          </a:p>
        </p:txBody>
      </p:sp>
      <p:sp>
        <p:nvSpPr>
          <p:cNvPr id="6" name="مستطيل 5"/>
          <p:cNvSpPr/>
          <p:nvPr/>
        </p:nvSpPr>
        <p:spPr>
          <a:xfrm>
            <a:off x="2969822" y="260039"/>
            <a:ext cx="3204356" cy="648072"/>
          </a:xfrm>
          <a:prstGeom prst="rect">
            <a:avLst/>
          </a:prstGeom>
          <a:solidFill>
            <a:srgbClr val="004C2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التوجه </a:t>
            </a:r>
            <a:r>
              <a:rPr lang="ar-SA" sz="2000" b="1" dirty="0" err="1"/>
              <a:t>الإستراتيجي</a:t>
            </a:r>
            <a:endParaRPr lang="ar-SA" sz="2000" b="1" dirty="0"/>
          </a:p>
        </p:txBody>
      </p:sp>
      <p:pic>
        <p:nvPicPr>
          <p:cNvPr id="3074" name="Picture 2" descr="C:\Users\Dell\Desktop\Artboard-18@4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203559"/>
            <a:ext cx="2190750" cy="22828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Dell\Desktop\calendar-icon-1487803_128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663" y="-58830"/>
            <a:ext cx="1494913" cy="1617488"/>
          </a:xfrm>
          <a:prstGeom prst="rect">
            <a:avLst/>
          </a:prstGeom>
          <a:noFill/>
          <a:extLst>
            <a:ext uri="{909E8E84-426E-40DD-AFC4-6F175D3DCCD1}">
              <a14:hiddenFill xmlns:a14="http://schemas.microsoft.com/office/drawing/2010/main">
                <a:solidFill>
                  <a:srgbClr val="FFFFFF"/>
                </a:solidFill>
              </a14:hiddenFill>
            </a:ext>
          </a:extLst>
        </p:spPr>
      </p:pic>
      <p:sp>
        <p:nvSpPr>
          <p:cNvPr id="9" name="عنوان فرعي 1"/>
          <p:cNvSpPr txBox="1">
            <a:spLocks/>
          </p:cNvSpPr>
          <p:nvPr/>
        </p:nvSpPr>
        <p:spPr>
          <a:xfrm>
            <a:off x="323529" y="582858"/>
            <a:ext cx="1280888" cy="829918"/>
          </a:xfrm>
          <a:prstGeom prst="rect">
            <a:avLst/>
          </a:prstGeom>
        </p:spPr>
        <p:txBody>
          <a:bodyPr vert="horz" lIns="91440" tIns="45720" rIns="91440" bIns="45720" rtlCol="1">
            <a:no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ar-SA" sz="2400" b="1" dirty="0" smtClean="0">
                <a:solidFill>
                  <a:srgbClr val="004C22"/>
                </a:solidFill>
              </a:rPr>
              <a:t>10</a:t>
            </a:r>
          </a:p>
          <a:p>
            <a:r>
              <a:rPr lang="ar-SA" sz="2000" b="1" dirty="0" smtClean="0">
                <a:solidFill>
                  <a:srgbClr val="004C22"/>
                </a:solidFill>
              </a:rPr>
              <a:t>يــــوم</a:t>
            </a:r>
            <a:endParaRPr lang="ar-SA" sz="2000" b="1" dirty="0">
              <a:solidFill>
                <a:srgbClr val="004C22"/>
              </a:solidFill>
            </a:endParaRPr>
          </a:p>
        </p:txBody>
      </p:sp>
    </p:spTree>
    <p:extLst>
      <p:ext uri="{BB962C8B-B14F-4D97-AF65-F5344CB8AC3E}">
        <p14:creationId xmlns:p14="http://schemas.microsoft.com/office/powerpoint/2010/main" val="1273301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b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552" y="-168056"/>
            <a:ext cx="9937104" cy="7026056"/>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فرعي 1"/>
          <p:cNvSpPr>
            <a:spLocks noGrp="1"/>
          </p:cNvSpPr>
          <p:nvPr>
            <p:ph type="subTitle" idx="1"/>
          </p:nvPr>
        </p:nvSpPr>
        <p:spPr>
          <a:xfrm>
            <a:off x="3329862" y="1268760"/>
            <a:ext cx="5688632" cy="4032448"/>
          </a:xfrm>
        </p:spPr>
        <p:txBody>
          <a:bodyPr>
            <a:normAutofit fontScale="70000" lnSpcReduction="20000"/>
          </a:bodyPr>
          <a:lstStyle/>
          <a:p>
            <a:pPr>
              <a:lnSpc>
                <a:spcPct val="150000"/>
              </a:lnSpc>
            </a:pPr>
            <a:r>
              <a:rPr lang="ar-SA" b="1" dirty="0">
                <a:solidFill>
                  <a:srgbClr val="004C22"/>
                </a:solidFill>
              </a:rPr>
              <a:t>هو بناء الجانب البصري من المنشأة ويتضمن أي محتوى مرئي مثل: الشعار </a:t>
            </a:r>
            <a:r>
              <a:rPr lang="en-US" b="1" dirty="0">
                <a:solidFill>
                  <a:srgbClr val="004C22"/>
                </a:solidFill>
              </a:rPr>
              <a:t>Logo, </a:t>
            </a:r>
            <a:r>
              <a:rPr lang="ar-SA" b="1" dirty="0">
                <a:solidFill>
                  <a:srgbClr val="004C22"/>
                </a:solidFill>
              </a:rPr>
              <a:t>الخطوط, الصور, الألوان, وأي رموز أخرى تستخدم لإيصال رسائل الهوية البصرية كالموقع الإلكتروني, الملابس الموّحدة للعمّال, ورق المراسلات, أظرف 3 مقاسات, بطاقة الأعمال </a:t>
            </a:r>
            <a:r>
              <a:rPr lang="en-US" b="1" dirty="0">
                <a:solidFill>
                  <a:srgbClr val="004C22"/>
                </a:solidFill>
              </a:rPr>
              <a:t>Business card, </a:t>
            </a:r>
            <a:r>
              <a:rPr lang="ar-SA" b="1" dirty="0">
                <a:solidFill>
                  <a:srgbClr val="004C22"/>
                </a:solidFill>
              </a:rPr>
              <a:t>مغلف الشهادات, مجلد </a:t>
            </a:r>
            <a:r>
              <a:rPr lang="en-US" b="1" dirty="0">
                <a:solidFill>
                  <a:srgbClr val="004C22"/>
                </a:solidFill>
              </a:rPr>
              <a:t>Folder, </a:t>
            </a:r>
            <a:r>
              <a:rPr lang="ar-SA" b="1" dirty="0">
                <a:solidFill>
                  <a:srgbClr val="004C22"/>
                </a:solidFill>
              </a:rPr>
              <a:t>نموذج شهادة تدريبية, فواتير, سندات القبض, سندات الصرف, الختم, ورق الملاحظات </a:t>
            </a:r>
            <a:r>
              <a:rPr lang="en-US" b="1" dirty="0">
                <a:solidFill>
                  <a:srgbClr val="004C22"/>
                </a:solidFill>
              </a:rPr>
              <a:t>Note, </a:t>
            </a:r>
            <a:r>
              <a:rPr lang="ar-SA" b="1" dirty="0">
                <a:solidFill>
                  <a:srgbClr val="004C22"/>
                </a:solidFill>
              </a:rPr>
              <a:t>أكياس ورقية </a:t>
            </a:r>
            <a:r>
              <a:rPr lang="en-US" b="1" dirty="0">
                <a:solidFill>
                  <a:srgbClr val="004C22"/>
                </a:solidFill>
              </a:rPr>
              <a:t>A3, </a:t>
            </a:r>
            <a:r>
              <a:rPr lang="ar-SA" b="1" dirty="0">
                <a:solidFill>
                  <a:srgbClr val="004C22"/>
                </a:solidFill>
              </a:rPr>
              <a:t>رول أب ترحيبي, بروفايل تعريفي, لوحة خارجية للمقر.</a:t>
            </a:r>
          </a:p>
        </p:txBody>
      </p:sp>
      <p:sp>
        <p:nvSpPr>
          <p:cNvPr id="6" name="مستطيل 5"/>
          <p:cNvSpPr/>
          <p:nvPr/>
        </p:nvSpPr>
        <p:spPr>
          <a:xfrm>
            <a:off x="2969822" y="260039"/>
            <a:ext cx="3204356" cy="648072"/>
          </a:xfrm>
          <a:prstGeom prst="rect">
            <a:avLst/>
          </a:prstGeom>
          <a:solidFill>
            <a:srgbClr val="004C2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بناء الهوية البصرية</a:t>
            </a:r>
          </a:p>
        </p:txBody>
      </p:sp>
      <p:pic>
        <p:nvPicPr>
          <p:cNvPr id="4098" name="Picture 2" descr="C:\Users\Dell\Desktop\Artboard-3@4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238" y="2203559"/>
            <a:ext cx="2190750" cy="22828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Dell\Desktop\calendar-icon-1487803_128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663" y="-58830"/>
            <a:ext cx="1494913" cy="1617488"/>
          </a:xfrm>
          <a:prstGeom prst="rect">
            <a:avLst/>
          </a:prstGeom>
          <a:noFill/>
          <a:extLst>
            <a:ext uri="{909E8E84-426E-40DD-AFC4-6F175D3DCCD1}">
              <a14:hiddenFill xmlns:a14="http://schemas.microsoft.com/office/drawing/2010/main">
                <a:solidFill>
                  <a:srgbClr val="FFFFFF"/>
                </a:solidFill>
              </a14:hiddenFill>
            </a:ext>
          </a:extLst>
        </p:spPr>
      </p:pic>
      <p:sp>
        <p:nvSpPr>
          <p:cNvPr id="9" name="عنوان فرعي 1"/>
          <p:cNvSpPr txBox="1">
            <a:spLocks/>
          </p:cNvSpPr>
          <p:nvPr/>
        </p:nvSpPr>
        <p:spPr>
          <a:xfrm>
            <a:off x="323529" y="582858"/>
            <a:ext cx="1280888" cy="829918"/>
          </a:xfrm>
          <a:prstGeom prst="rect">
            <a:avLst/>
          </a:prstGeom>
        </p:spPr>
        <p:txBody>
          <a:bodyPr vert="horz" lIns="91440" tIns="45720" rIns="91440" bIns="45720" rtlCol="1">
            <a:no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ar-SA" sz="2400" b="1" dirty="0" smtClean="0">
                <a:solidFill>
                  <a:srgbClr val="004C22"/>
                </a:solidFill>
              </a:rPr>
              <a:t>08</a:t>
            </a:r>
          </a:p>
          <a:p>
            <a:r>
              <a:rPr lang="ar-SA" sz="2000" b="1" dirty="0" smtClean="0">
                <a:solidFill>
                  <a:srgbClr val="004C22"/>
                </a:solidFill>
              </a:rPr>
              <a:t>يــــوم</a:t>
            </a:r>
            <a:endParaRPr lang="ar-SA" sz="2000" b="1" dirty="0">
              <a:solidFill>
                <a:srgbClr val="004C22"/>
              </a:solidFill>
            </a:endParaRPr>
          </a:p>
        </p:txBody>
      </p:sp>
    </p:spTree>
    <p:extLst>
      <p:ext uri="{BB962C8B-B14F-4D97-AF65-F5344CB8AC3E}">
        <p14:creationId xmlns:p14="http://schemas.microsoft.com/office/powerpoint/2010/main" val="1585355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b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552" y="-168056"/>
            <a:ext cx="9937104" cy="7026056"/>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فرعي 1"/>
          <p:cNvSpPr>
            <a:spLocks noGrp="1"/>
          </p:cNvSpPr>
          <p:nvPr>
            <p:ph type="subTitle" idx="1"/>
          </p:nvPr>
        </p:nvSpPr>
        <p:spPr>
          <a:xfrm>
            <a:off x="3329862" y="1268760"/>
            <a:ext cx="5688632" cy="4032448"/>
          </a:xfrm>
        </p:spPr>
        <p:txBody>
          <a:bodyPr>
            <a:noAutofit/>
          </a:bodyPr>
          <a:lstStyle/>
          <a:p>
            <a:pPr>
              <a:lnSpc>
                <a:spcPct val="150000"/>
              </a:lnSpc>
            </a:pPr>
            <a:r>
              <a:rPr lang="ar-SA" sz="2300" b="1" dirty="0">
                <a:solidFill>
                  <a:srgbClr val="004C22"/>
                </a:solidFill>
              </a:rPr>
              <a:t>هي تطبيقات ومواقع متعددة الأنشطة تساعد “الجمعية الناشئة” منذ بداية انطلاقها على الاتصال والتواصل الأمثل مع الجماهير، وكسب مؤازرة المجتمع لرسالتها وأهدافها من أهم قنوات التواصل التي يتطلب تسجيل الجمعية بها هي: صفحة موقع إلكترونية, حساب على تطبيق </a:t>
            </a:r>
            <a:r>
              <a:rPr lang="ar-SA" sz="2300" b="1" dirty="0" err="1">
                <a:solidFill>
                  <a:srgbClr val="004C22"/>
                </a:solidFill>
              </a:rPr>
              <a:t>تويتر</a:t>
            </a:r>
            <a:r>
              <a:rPr lang="ar-SA" sz="2300" b="1" dirty="0">
                <a:solidFill>
                  <a:srgbClr val="004C22"/>
                </a:solidFill>
              </a:rPr>
              <a:t>, قناة على تطبيق اليوتيوب, حساب على تطبيق </a:t>
            </a:r>
            <a:r>
              <a:rPr lang="ar-SA" sz="2300" b="1" dirty="0" err="1">
                <a:solidFill>
                  <a:srgbClr val="004C22"/>
                </a:solidFill>
              </a:rPr>
              <a:t>انستغرام</a:t>
            </a:r>
            <a:r>
              <a:rPr lang="ar-SA" sz="2300" b="1" dirty="0">
                <a:solidFill>
                  <a:srgbClr val="004C22"/>
                </a:solidFill>
              </a:rPr>
              <a:t>, حساب على تطبيق الفيس بوك, حساب على تطبيق السناب شات.</a:t>
            </a:r>
          </a:p>
        </p:txBody>
      </p:sp>
      <p:sp>
        <p:nvSpPr>
          <p:cNvPr id="6" name="مستطيل 5"/>
          <p:cNvSpPr/>
          <p:nvPr/>
        </p:nvSpPr>
        <p:spPr>
          <a:xfrm>
            <a:off x="2969822" y="260039"/>
            <a:ext cx="3204356" cy="648072"/>
          </a:xfrm>
          <a:prstGeom prst="rect">
            <a:avLst/>
          </a:prstGeom>
          <a:solidFill>
            <a:srgbClr val="004C2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إنشاء قنوات التواصل الاجتماعي</a:t>
            </a:r>
          </a:p>
        </p:txBody>
      </p:sp>
      <p:pic>
        <p:nvPicPr>
          <p:cNvPr id="5122" name="Picture 2" descr="C:\Users\Dell\Desktop\Artboard-11@4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203559"/>
            <a:ext cx="2193925" cy="22828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Dell\Desktop\calendar-icon-1487803_128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663" y="-58830"/>
            <a:ext cx="1494913" cy="1617488"/>
          </a:xfrm>
          <a:prstGeom prst="rect">
            <a:avLst/>
          </a:prstGeom>
          <a:noFill/>
          <a:extLst>
            <a:ext uri="{909E8E84-426E-40DD-AFC4-6F175D3DCCD1}">
              <a14:hiddenFill xmlns:a14="http://schemas.microsoft.com/office/drawing/2010/main">
                <a:solidFill>
                  <a:srgbClr val="FFFFFF"/>
                </a:solidFill>
              </a14:hiddenFill>
            </a:ext>
          </a:extLst>
        </p:spPr>
      </p:pic>
      <p:sp>
        <p:nvSpPr>
          <p:cNvPr id="10" name="عنوان فرعي 1"/>
          <p:cNvSpPr txBox="1">
            <a:spLocks/>
          </p:cNvSpPr>
          <p:nvPr/>
        </p:nvSpPr>
        <p:spPr>
          <a:xfrm>
            <a:off x="323529" y="582858"/>
            <a:ext cx="1280888" cy="829918"/>
          </a:xfrm>
          <a:prstGeom prst="rect">
            <a:avLst/>
          </a:prstGeom>
        </p:spPr>
        <p:txBody>
          <a:bodyPr vert="horz" lIns="91440" tIns="45720" rIns="91440" bIns="45720" rtlCol="1">
            <a:no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ar-SA" sz="2400" b="1" dirty="0" smtClean="0">
                <a:solidFill>
                  <a:srgbClr val="004C22"/>
                </a:solidFill>
              </a:rPr>
              <a:t>03</a:t>
            </a:r>
          </a:p>
          <a:p>
            <a:r>
              <a:rPr lang="ar-SA" sz="2000" b="1" dirty="0" smtClean="0">
                <a:solidFill>
                  <a:srgbClr val="004C22"/>
                </a:solidFill>
              </a:rPr>
              <a:t>يــــوم</a:t>
            </a:r>
            <a:endParaRPr lang="ar-SA" sz="2000" b="1" dirty="0">
              <a:solidFill>
                <a:srgbClr val="004C22"/>
              </a:solidFill>
            </a:endParaRPr>
          </a:p>
        </p:txBody>
      </p:sp>
    </p:spTree>
    <p:extLst>
      <p:ext uri="{BB962C8B-B14F-4D97-AF65-F5344CB8AC3E}">
        <p14:creationId xmlns:p14="http://schemas.microsoft.com/office/powerpoint/2010/main" val="718435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b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552" y="-168056"/>
            <a:ext cx="9937104" cy="7026056"/>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فرعي 1"/>
          <p:cNvSpPr>
            <a:spLocks noGrp="1"/>
          </p:cNvSpPr>
          <p:nvPr>
            <p:ph type="subTitle" idx="1"/>
          </p:nvPr>
        </p:nvSpPr>
        <p:spPr>
          <a:xfrm>
            <a:off x="3329862" y="2011576"/>
            <a:ext cx="5688632" cy="3217624"/>
          </a:xfrm>
        </p:spPr>
        <p:txBody>
          <a:bodyPr>
            <a:noAutofit/>
          </a:bodyPr>
          <a:lstStyle/>
          <a:p>
            <a:pPr>
              <a:lnSpc>
                <a:spcPct val="150000"/>
              </a:lnSpc>
            </a:pPr>
            <a:r>
              <a:rPr lang="ar-SA" sz="2400" b="1" dirty="0">
                <a:solidFill>
                  <a:srgbClr val="004C22"/>
                </a:solidFill>
              </a:rPr>
              <a:t>الرقم 700 هو رقم الهوية الموحد للمنشآت غير الحكومية ويصدر من مركز المعلومات الوطني وتلتزم كافة المنشآت من ضمنها “الجمعيات ” باستخراج هذا الرقم,  ويعد بالنسبة للجمعيات كرقم الهوية الشخصية.</a:t>
            </a:r>
            <a:endParaRPr lang="ar-SA" sz="2300" b="1" dirty="0">
              <a:solidFill>
                <a:srgbClr val="004C22"/>
              </a:solidFill>
            </a:endParaRPr>
          </a:p>
        </p:txBody>
      </p:sp>
      <p:sp>
        <p:nvSpPr>
          <p:cNvPr id="6" name="مستطيل 5"/>
          <p:cNvSpPr/>
          <p:nvPr/>
        </p:nvSpPr>
        <p:spPr>
          <a:xfrm>
            <a:off x="2699792" y="260039"/>
            <a:ext cx="3888432" cy="648072"/>
          </a:xfrm>
          <a:prstGeom prst="rect">
            <a:avLst/>
          </a:prstGeom>
          <a:solidFill>
            <a:srgbClr val="004C2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b="1" dirty="0"/>
              <a:t>الحصول على رقم 700 الرقم الوطني الموحد</a:t>
            </a:r>
          </a:p>
        </p:txBody>
      </p:sp>
      <p:pic>
        <p:nvPicPr>
          <p:cNvPr id="6146" name="Picture 2" descr="C:\Users\Dell\Desktop\Artboard-13@4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042" y="2203559"/>
            <a:ext cx="2190750" cy="228282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Dell\Desktop\calendar-icon-1487803_128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663" y="-58830"/>
            <a:ext cx="1494913" cy="1617488"/>
          </a:xfrm>
          <a:prstGeom prst="rect">
            <a:avLst/>
          </a:prstGeom>
          <a:noFill/>
          <a:extLst>
            <a:ext uri="{909E8E84-426E-40DD-AFC4-6F175D3DCCD1}">
              <a14:hiddenFill xmlns:a14="http://schemas.microsoft.com/office/drawing/2010/main">
                <a:solidFill>
                  <a:srgbClr val="FFFFFF"/>
                </a:solidFill>
              </a14:hiddenFill>
            </a:ext>
          </a:extLst>
        </p:spPr>
      </p:pic>
      <p:sp>
        <p:nvSpPr>
          <p:cNvPr id="7" name="عنوان فرعي 1"/>
          <p:cNvSpPr txBox="1">
            <a:spLocks/>
          </p:cNvSpPr>
          <p:nvPr/>
        </p:nvSpPr>
        <p:spPr>
          <a:xfrm>
            <a:off x="323529" y="582858"/>
            <a:ext cx="1280888" cy="829918"/>
          </a:xfrm>
          <a:prstGeom prst="rect">
            <a:avLst/>
          </a:prstGeom>
        </p:spPr>
        <p:txBody>
          <a:bodyPr vert="horz" lIns="91440" tIns="45720" rIns="91440" bIns="45720" rtlCol="1">
            <a:no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ar-SA" sz="2400" b="1" dirty="0" smtClean="0">
                <a:solidFill>
                  <a:srgbClr val="004C22"/>
                </a:solidFill>
              </a:rPr>
              <a:t>03</a:t>
            </a:r>
          </a:p>
          <a:p>
            <a:r>
              <a:rPr lang="ar-SA" sz="2000" b="1" dirty="0" smtClean="0">
                <a:solidFill>
                  <a:srgbClr val="004C22"/>
                </a:solidFill>
              </a:rPr>
              <a:t>يــــوم</a:t>
            </a:r>
            <a:endParaRPr lang="ar-SA" sz="2000" b="1" dirty="0">
              <a:solidFill>
                <a:srgbClr val="004C22"/>
              </a:solidFill>
            </a:endParaRPr>
          </a:p>
        </p:txBody>
      </p:sp>
    </p:spTree>
    <p:extLst>
      <p:ext uri="{BB962C8B-B14F-4D97-AF65-F5344CB8AC3E}">
        <p14:creationId xmlns:p14="http://schemas.microsoft.com/office/powerpoint/2010/main" val="3083283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b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552" y="-168056"/>
            <a:ext cx="9937104" cy="7026056"/>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فرعي 1"/>
          <p:cNvSpPr>
            <a:spLocks noGrp="1"/>
          </p:cNvSpPr>
          <p:nvPr>
            <p:ph type="subTitle" idx="1"/>
          </p:nvPr>
        </p:nvSpPr>
        <p:spPr>
          <a:xfrm>
            <a:off x="3131840" y="2011576"/>
            <a:ext cx="5886654" cy="3217624"/>
          </a:xfrm>
        </p:spPr>
        <p:txBody>
          <a:bodyPr>
            <a:noAutofit/>
          </a:bodyPr>
          <a:lstStyle/>
          <a:p>
            <a:pPr>
              <a:lnSpc>
                <a:spcPct val="150000"/>
              </a:lnSpc>
            </a:pPr>
            <a:r>
              <a:rPr lang="ar-SA" sz="2400" b="1" dirty="0">
                <a:solidFill>
                  <a:srgbClr val="004C22"/>
                </a:solidFill>
              </a:rPr>
              <a:t>لقد أتاحت المؤسسة العامة للتأمينات الاجتماعية (خدمة التسجيل في التأمينات أون لاين), ويعتبر أحد أنظمة التعاون والتكافل الاجتماعي الهامة والضرورية لموظفي “الجمعية الناشئة”.</a:t>
            </a:r>
            <a:endParaRPr lang="ar-SA" sz="2300" b="1" dirty="0">
              <a:solidFill>
                <a:srgbClr val="004C22"/>
              </a:solidFill>
            </a:endParaRPr>
          </a:p>
        </p:txBody>
      </p:sp>
      <p:sp>
        <p:nvSpPr>
          <p:cNvPr id="6" name="مستطيل 5"/>
          <p:cNvSpPr/>
          <p:nvPr/>
        </p:nvSpPr>
        <p:spPr>
          <a:xfrm>
            <a:off x="2699792" y="260039"/>
            <a:ext cx="3888432" cy="648072"/>
          </a:xfrm>
          <a:prstGeom prst="rect">
            <a:avLst/>
          </a:prstGeom>
          <a:solidFill>
            <a:srgbClr val="004C2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فتح حساب في التأمينات الاجتماعية</a:t>
            </a:r>
          </a:p>
        </p:txBody>
      </p:sp>
      <p:pic>
        <p:nvPicPr>
          <p:cNvPr id="7170" name="Picture 2" descr="C:\Users\Dell\Desktop\Artboard-7@4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042" y="2203559"/>
            <a:ext cx="2190750" cy="22828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Dell\Desktop\calendar-icon-1487803_128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663" y="-58830"/>
            <a:ext cx="1494913" cy="1617488"/>
          </a:xfrm>
          <a:prstGeom prst="rect">
            <a:avLst/>
          </a:prstGeom>
          <a:noFill/>
          <a:extLst>
            <a:ext uri="{909E8E84-426E-40DD-AFC4-6F175D3DCCD1}">
              <a14:hiddenFill xmlns:a14="http://schemas.microsoft.com/office/drawing/2010/main">
                <a:solidFill>
                  <a:srgbClr val="FFFFFF"/>
                </a:solidFill>
              </a14:hiddenFill>
            </a:ext>
          </a:extLst>
        </p:spPr>
      </p:pic>
      <p:sp>
        <p:nvSpPr>
          <p:cNvPr id="8" name="عنوان فرعي 1"/>
          <p:cNvSpPr txBox="1">
            <a:spLocks/>
          </p:cNvSpPr>
          <p:nvPr/>
        </p:nvSpPr>
        <p:spPr>
          <a:xfrm>
            <a:off x="323529" y="582858"/>
            <a:ext cx="1280888" cy="829918"/>
          </a:xfrm>
          <a:prstGeom prst="rect">
            <a:avLst/>
          </a:prstGeom>
        </p:spPr>
        <p:txBody>
          <a:bodyPr vert="horz" lIns="91440" tIns="45720" rIns="91440" bIns="45720" rtlCol="1">
            <a:no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ar-SA" sz="2400" b="1" dirty="0" smtClean="0">
                <a:solidFill>
                  <a:srgbClr val="004C22"/>
                </a:solidFill>
              </a:rPr>
              <a:t>03</a:t>
            </a:r>
          </a:p>
          <a:p>
            <a:r>
              <a:rPr lang="ar-SA" sz="2000" b="1" dirty="0" smtClean="0">
                <a:solidFill>
                  <a:srgbClr val="004C22"/>
                </a:solidFill>
              </a:rPr>
              <a:t>يــــوم</a:t>
            </a:r>
            <a:endParaRPr lang="ar-SA" sz="2000" b="1" dirty="0">
              <a:solidFill>
                <a:srgbClr val="004C22"/>
              </a:solidFill>
            </a:endParaRPr>
          </a:p>
        </p:txBody>
      </p:sp>
    </p:spTree>
    <p:extLst>
      <p:ext uri="{BB962C8B-B14F-4D97-AF65-F5344CB8AC3E}">
        <p14:creationId xmlns:p14="http://schemas.microsoft.com/office/powerpoint/2010/main" val="699936358"/>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968</Words>
  <Application>Microsoft Office PowerPoint</Application>
  <PresentationFormat>عرض على الشاشة (3:4)‏</PresentationFormat>
  <Paragraphs>79</Paragraphs>
  <Slides>15</Slides>
  <Notes>0</Notes>
  <HiddenSlides>0</HiddenSlides>
  <MMClips>0</MMClips>
  <ScaleCrop>false</ScaleCrop>
  <HeadingPairs>
    <vt:vector size="4" baseType="variant">
      <vt:variant>
        <vt:lpstr>نسق</vt:lpstr>
      </vt:variant>
      <vt:variant>
        <vt:i4>1</vt:i4>
      </vt:variant>
      <vt:variant>
        <vt:lpstr>عناوين الشرائح</vt:lpstr>
      </vt:variant>
      <vt:variant>
        <vt:i4>15</vt:i4>
      </vt:variant>
    </vt:vector>
  </HeadingPairs>
  <TitlesOfParts>
    <vt:vector size="16" baseType="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Dell</dc:creator>
  <cp:lastModifiedBy>Dell</cp:lastModifiedBy>
  <cp:revision>25</cp:revision>
  <dcterms:created xsi:type="dcterms:W3CDTF">2022-02-11T11:39:50Z</dcterms:created>
  <dcterms:modified xsi:type="dcterms:W3CDTF">2022-02-11T13:38:23Z</dcterms:modified>
</cp:coreProperties>
</file>